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4" r:id="rId2"/>
    <p:sldMasterId id="2147483666" r:id="rId3"/>
    <p:sldMasterId id="2147483672" r:id="rId4"/>
    <p:sldMasterId id="2147483670" r:id="rId5"/>
    <p:sldMasterId id="2147483668" r:id="rId6"/>
  </p:sldMasterIdLst>
  <p:handoutMasterIdLst>
    <p:handoutMasterId r:id="rId20"/>
  </p:handoutMasterIdLst>
  <p:sldIdLst>
    <p:sldId id="256" r:id="rId7"/>
    <p:sldId id="281" r:id="rId8"/>
    <p:sldId id="259" r:id="rId9"/>
    <p:sldId id="275" r:id="rId10"/>
    <p:sldId id="276" r:id="rId11"/>
    <p:sldId id="277" r:id="rId12"/>
    <p:sldId id="278" r:id="rId13"/>
    <p:sldId id="279" r:id="rId14"/>
    <p:sldId id="280" r:id="rId15"/>
    <p:sldId id="274" r:id="rId16"/>
    <p:sldId id="283" r:id="rId17"/>
    <p:sldId id="285" r:id="rId18"/>
    <p:sldId id="284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AC"/>
    <a:srgbClr val="98B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6" autoAdjust="0"/>
    <p:restoredTop sz="91508" autoAdjust="0"/>
  </p:normalViewPr>
  <p:slideViewPr>
    <p:cSldViewPr showGuides="1">
      <p:cViewPr varScale="1">
        <p:scale>
          <a:sx n="138" d="100"/>
          <a:sy n="138" d="100"/>
        </p:scale>
        <p:origin x="600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ACD9E-442D-4CAD-851D-7B544E0C9046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91459-E837-48AF-B081-015961A6CA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641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3548" y="1275606"/>
            <a:ext cx="7992888" cy="1153914"/>
          </a:xfrm>
        </p:spPr>
        <p:txBody>
          <a:bodyPr anchor="b"/>
          <a:lstStyle>
            <a:lvl1pPr algn="ctr">
              <a:defRPr sz="4400">
                <a:solidFill>
                  <a:srgbClr val="005FAC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32040" y="3003798"/>
            <a:ext cx="3068960" cy="1241822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005F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Докладчик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7439F-A712-4272-6637-C062CB7B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43808" y="4767994"/>
            <a:ext cx="3451262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/>
              <a:t>г. Москва, 7 февраля 2024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10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520" y="123478"/>
            <a:ext cx="6957392" cy="744798"/>
          </a:xfrm>
        </p:spPr>
        <p:txBody>
          <a:bodyPr anchor="b">
            <a:normAutofit/>
          </a:bodyPr>
          <a:lstStyle>
            <a:lvl1pPr algn="l">
              <a:defRPr sz="3600" baseline="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520" y="1131590"/>
            <a:ext cx="7452828" cy="331236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6800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528" y="303498"/>
            <a:ext cx="6858000" cy="648072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5FAC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524" y="1635646"/>
            <a:ext cx="7713476" cy="2808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5F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1071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528" y="303498"/>
            <a:ext cx="6858000" cy="648072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5FAC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524" y="1635646"/>
            <a:ext cx="7713476" cy="2808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5F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1071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528" y="303498"/>
            <a:ext cx="6858000" cy="648072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5FAC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524" y="1635646"/>
            <a:ext cx="7713476" cy="2808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5F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1071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2E2E-8C2C-E069-ABEE-41C567903C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528" y="303498"/>
            <a:ext cx="6858000" cy="648072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5FAC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19AAB2-5787-A915-D9A6-F39D39A48A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524" y="1635646"/>
            <a:ext cx="7713476" cy="2808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5F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1071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52763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презентации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2160" y="3651870"/>
            <a:ext cx="2160240" cy="872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Докладчик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F451E4-46EB-87AB-8F8A-784A14191B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3788" y="4767994"/>
            <a:ext cx="30963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ru-RU" dirty="0"/>
              <a:t>г. Москва, 7 февраля 2024 года</a:t>
            </a: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3689E46A-AFE0-01BA-6006-A820AB6DDCBD}"/>
              </a:ext>
            </a:extLst>
          </p:cNvPr>
          <p:cNvSpPr txBox="1">
            <a:spLocks/>
          </p:cNvSpPr>
          <p:nvPr userDrawn="1"/>
        </p:nvSpPr>
        <p:spPr>
          <a:xfrm>
            <a:off x="863588" y="-151319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5FA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ОБЩЕРОССИЙСКИЙ ПРОФСОЮЗ ОБРАЗОВАНИЯ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A076E8-A1FE-9FFB-ABFB-33A44971C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70000" contras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452" y="1932678"/>
            <a:ext cx="944548" cy="32108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36F54-4BAB-864C-8A15-6BB1D83F8B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159482"/>
            <a:ext cx="1765128" cy="99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3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08" y="123478"/>
            <a:ext cx="6948772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08" y="1347614"/>
            <a:ext cx="7560840" cy="3060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 слайда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A076E8-A1FE-9FFB-ABFB-33A44971C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70000" contras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452" y="1932678"/>
            <a:ext cx="944548" cy="32108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36F54-4BAB-864C-8A15-6BB1D83F8B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32" y="87474"/>
            <a:ext cx="1332148" cy="7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5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23478"/>
            <a:ext cx="626469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540" y="1527634"/>
            <a:ext cx="8208912" cy="2997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 слайда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36F54-4BAB-864C-8A15-6BB1D83F8B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40" y="159482"/>
            <a:ext cx="1260140" cy="70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23478"/>
            <a:ext cx="626469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540" y="1527634"/>
            <a:ext cx="8208912" cy="2997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 слайда</a:t>
            </a:r>
          </a:p>
        </p:txBody>
      </p:sp>
      <p:pic>
        <p:nvPicPr>
          <p:cNvPr id="5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107504" y="4695986"/>
            <a:ext cx="648072" cy="364107"/>
          </a:xfrm>
          <a:prstGeom prst="rect">
            <a:avLst/>
          </a:prstGeom>
          <a:noFill/>
        </p:spPr>
      </p:pic>
      <p:pic>
        <p:nvPicPr>
          <p:cNvPr id="7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827584" y="4695986"/>
            <a:ext cx="648072" cy="364107"/>
          </a:xfrm>
          <a:prstGeom prst="rect">
            <a:avLst/>
          </a:prstGeom>
          <a:noFill/>
        </p:spPr>
      </p:pic>
      <p:pic>
        <p:nvPicPr>
          <p:cNvPr id="8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1619672" y="4695986"/>
            <a:ext cx="648072" cy="364107"/>
          </a:xfrm>
          <a:prstGeom prst="rect">
            <a:avLst/>
          </a:prstGeom>
          <a:noFill/>
        </p:spPr>
      </p:pic>
      <p:pic>
        <p:nvPicPr>
          <p:cNvPr id="9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2411760" y="4695986"/>
            <a:ext cx="648072" cy="364107"/>
          </a:xfrm>
          <a:prstGeom prst="rect">
            <a:avLst/>
          </a:prstGeom>
          <a:noFill/>
        </p:spPr>
      </p:pic>
      <p:pic>
        <p:nvPicPr>
          <p:cNvPr id="10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3203848" y="4695986"/>
            <a:ext cx="648072" cy="364107"/>
          </a:xfrm>
          <a:prstGeom prst="rect">
            <a:avLst/>
          </a:prstGeom>
          <a:noFill/>
        </p:spPr>
      </p:pic>
      <p:pic>
        <p:nvPicPr>
          <p:cNvPr id="11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3995936" y="4695986"/>
            <a:ext cx="648072" cy="364107"/>
          </a:xfrm>
          <a:prstGeom prst="rect">
            <a:avLst/>
          </a:prstGeom>
          <a:noFill/>
        </p:spPr>
      </p:pic>
      <p:pic>
        <p:nvPicPr>
          <p:cNvPr id="12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788024" y="4695986"/>
            <a:ext cx="648072" cy="364107"/>
          </a:xfrm>
          <a:prstGeom prst="rect">
            <a:avLst/>
          </a:prstGeom>
          <a:noFill/>
        </p:spPr>
      </p:pic>
      <p:pic>
        <p:nvPicPr>
          <p:cNvPr id="13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5616116" y="4695986"/>
            <a:ext cx="648072" cy="364107"/>
          </a:xfrm>
          <a:prstGeom prst="rect">
            <a:avLst/>
          </a:prstGeom>
          <a:noFill/>
        </p:spPr>
      </p:pic>
      <p:pic>
        <p:nvPicPr>
          <p:cNvPr id="14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6444208" y="4695986"/>
            <a:ext cx="648072" cy="364107"/>
          </a:xfrm>
          <a:prstGeom prst="rect">
            <a:avLst/>
          </a:prstGeom>
          <a:noFill/>
        </p:spPr>
      </p:pic>
      <p:pic>
        <p:nvPicPr>
          <p:cNvPr id="15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7236296" y="4695986"/>
            <a:ext cx="648072" cy="364107"/>
          </a:xfrm>
          <a:prstGeom prst="rect">
            <a:avLst/>
          </a:prstGeom>
          <a:noFill/>
        </p:spPr>
      </p:pic>
      <p:pic>
        <p:nvPicPr>
          <p:cNvPr id="16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8028384" y="4695986"/>
            <a:ext cx="648072" cy="364107"/>
          </a:xfrm>
          <a:prstGeom prst="rect">
            <a:avLst/>
          </a:prstGeom>
          <a:noFill/>
        </p:spPr>
      </p:pic>
      <p:pic>
        <p:nvPicPr>
          <p:cNvPr id="17" name="Picture 2" descr="C:\Users\Balog\Downloads\Лого горизонтальный.jpg"/>
          <p:cNvPicPr>
            <a:picLocks noChangeAspect="1" noChangeArrowheads="1"/>
          </p:cNvPicPr>
          <p:nvPr userDrawn="1"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 rot="16200000">
            <a:off x="8534474" y="4549936"/>
            <a:ext cx="648072" cy="364107"/>
          </a:xfrm>
          <a:prstGeom prst="rect">
            <a:avLst/>
          </a:prstGeom>
          <a:noFill/>
        </p:spPr>
      </p:pic>
      <p:pic>
        <p:nvPicPr>
          <p:cNvPr id="18" name="Picture 2" descr="C:\Users\Balog\Downloads\1640674341_logo_2022_kk-PhotoRoom.png"/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027875" y="0"/>
            <a:ext cx="1134799" cy="43359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71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23478"/>
            <a:ext cx="626469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540" y="1527634"/>
            <a:ext cx="8208912" cy="2997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 слайда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36F54-4BAB-864C-8A15-6BB1D83F8B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40" y="159482"/>
            <a:ext cx="1260140" cy="709748"/>
          </a:xfrm>
          <a:prstGeom prst="rect">
            <a:avLst/>
          </a:prstGeom>
        </p:spPr>
      </p:pic>
      <p:pic>
        <p:nvPicPr>
          <p:cNvPr id="5" name="Picture 4" descr="C:\Users\Balog\Desktop\diplom.jpg"/>
          <p:cNvPicPr>
            <a:picLocks noChangeAspect="1" noChangeArrowheads="1"/>
          </p:cNvPicPr>
          <p:nvPr userDrawn="1"/>
        </p:nvPicPr>
        <p:blipFill>
          <a:blip r:embed="rId4" cstate="print">
            <a:lum bright="30000"/>
          </a:blip>
          <a:srcRect/>
          <a:stretch>
            <a:fillRect/>
          </a:stretch>
        </p:blipFill>
        <p:spPr bwMode="auto">
          <a:xfrm>
            <a:off x="0" y="-5070"/>
            <a:ext cx="330483" cy="5148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71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8AEC-3214-5DC3-DB85-9740B305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23478"/>
            <a:ext cx="626469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06171C-6629-AC26-A0F7-316AB2306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540" y="1527634"/>
            <a:ext cx="8208912" cy="2997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 слайда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236F54-4BAB-864C-8A15-6BB1D83F8B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40" y="159482"/>
            <a:ext cx="1260140" cy="709748"/>
          </a:xfrm>
          <a:prstGeom prst="rect">
            <a:avLst/>
          </a:prstGeom>
        </p:spPr>
      </p:pic>
      <p:pic>
        <p:nvPicPr>
          <p:cNvPr id="5" name="Picture 2" descr="C:\Users\Balog\Desktop\diplom.jpg"/>
          <p:cNvPicPr>
            <a:picLocks noChangeAspect="1" noChangeArrowheads="1"/>
          </p:cNvPicPr>
          <p:nvPr userDrawn="1"/>
        </p:nvPicPr>
        <p:blipFill>
          <a:blip r:embed="rId4" cstate="print">
            <a:lum bright="30000"/>
          </a:blip>
          <a:srcRect l="1176" t="14070" b="41809"/>
          <a:stretch>
            <a:fillRect/>
          </a:stretch>
        </p:blipFill>
        <p:spPr bwMode="auto">
          <a:xfrm>
            <a:off x="0" y="4649097"/>
            <a:ext cx="9144000" cy="494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719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rgbClr val="005FAC"/>
          </a:solidFill>
          <a:latin typeface="Arial Black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5FAC"/>
          </a:solidFill>
          <a:latin typeface="Arial" pitchFamily="34" charset="0"/>
          <a:ea typeface="+mn-ea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0BA18C0-9B1D-9FB3-8A56-FFAB26E41680}"/>
              </a:ext>
            </a:extLst>
          </p:cNvPr>
          <p:cNvSpPr txBox="1">
            <a:spLocks/>
          </p:cNvSpPr>
          <p:nvPr/>
        </p:nvSpPr>
        <p:spPr>
          <a:xfrm>
            <a:off x="647564" y="1527634"/>
            <a:ext cx="792270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lang="ru-RU" sz="4400" dirty="0">
                <a:solidFill>
                  <a:srgbClr val="005FAC"/>
                </a:solidFill>
              </a:rPr>
              <a:t>Формирование отчетов 1-ОВ, внесение информации по выборам в АИС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F3436A02-920C-B4F5-C9D3-1E4389E42892}"/>
              </a:ext>
            </a:extLst>
          </p:cNvPr>
          <p:cNvSpPr txBox="1">
            <a:spLocks/>
          </p:cNvSpPr>
          <p:nvPr/>
        </p:nvSpPr>
        <p:spPr>
          <a:xfrm>
            <a:off x="5040052" y="3187685"/>
            <a:ext cx="3024336" cy="872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 err="1">
                <a:solidFill>
                  <a:srgbClr val="005FAC"/>
                </a:solidFill>
              </a:rPr>
              <a:t>Шакирзянов</a:t>
            </a:r>
            <a:r>
              <a:rPr lang="ru-RU" sz="2800" dirty="0">
                <a:solidFill>
                  <a:srgbClr val="005FAC"/>
                </a:solidFill>
              </a:rPr>
              <a:t> Р.Р.</a:t>
            </a:r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4C1CF978-934C-038B-573B-8E04203BE2DD}"/>
              </a:ext>
            </a:extLst>
          </p:cNvPr>
          <p:cNvSpPr txBox="1">
            <a:spLocks/>
          </p:cNvSpPr>
          <p:nvPr/>
        </p:nvSpPr>
        <p:spPr>
          <a:xfrm>
            <a:off x="2663788" y="4767994"/>
            <a:ext cx="30963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г. Казань, 21 марта 2024 года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9B0B32-93BF-B83D-741C-FEF24590357D}"/>
              </a:ext>
            </a:extLst>
          </p:cNvPr>
          <p:cNvSpPr/>
          <p:nvPr/>
        </p:nvSpPr>
        <p:spPr>
          <a:xfrm>
            <a:off x="935596" y="165107"/>
            <a:ext cx="5760640" cy="28803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22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9B3F4B-FE53-FBCB-7E95-BC59993BD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43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50AF81-7D1B-869B-E8FE-1E0D90B7E6D7}"/>
              </a:ext>
            </a:extLst>
          </p:cNvPr>
          <p:cNvSpPr txBox="1"/>
          <p:nvPr/>
        </p:nvSpPr>
        <p:spPr>
          <a:xfrm>
            <a:off x="1907704" y="3363838"/>
            <a:ext cx="611705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Заходим во вкладку первичной профсоюзной организации. </a:t>
            </a:r>
          </a:p>
          <a:p>
            <a:r>
              <a:rPr lang="ru-RU" dirty="0">
                <a:solidFill>
                  <a:srgbClr val="005FAC"/>
                </a:solidFill>
              </a:rPr>
              <a:t>Переходим в раздел «Мероприятия».</a:t>
            </a:r>
          </a:p>
        </p:txBody>
      </p:sp>
    </p:spTree>
    <p:extLst>
      <p:ext uri="{BB962C8B-B14F-4D97-AF65-F5344CB8AC3E}">
        <p14:creationId xmlns:p14="http://schemas.microsoft.com/office/powerpoint/2010/main" val="128734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B767F2-C2EA-3B35-1AE4-C6CC3333B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5C2711-BD16-54DF-18C3-F197CF28334C}"/>
              </a:ext>
            </a:extLst>
          </p:cNvPr>
          <p:cNvSpPr txBox="1"/>
          <p:nvPr/>
        </p:nvSpPr>
        <p:spPr>
          <a:xfrm>
            <a:off x="1763688" y="2751770"/>
            <a:ext cx="32224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Нажимаем вкладку «Создать».</a:t>
            </a:r>
          </a:p>
        </p:txBody>
      </p:sp>
    </p:spTree>
    <p:extLst>
      <p:ext uri="{BB962C8B-B14F-4D97-AF65-F5344CB8AC3E}">
        <p14:creationId xmlns:p14="http://schemas.microsoft.com/office/powerpoint/2010/main" val="133868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43E6EE-9170-2080-FAFA-04B949926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5369E5-62D6-327B-2E19-7D63B19CAE4B}"/>
              </a:ext>
            </a:extLst>
          </p:cNvPr>
          <p:cNvSpPr txBox="1"/>
          <p:nvPr/>
        </p:nvSpPr>
        <p:spPr>
          <a:xfrm>
            <a:off x="1871700" y="3147814"/>
            <a:ext cx="66988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Тип мероприятия – «Заседание органов организации Профсоюза»</a:t>
            </a:r>
          </a:p>
        </p:txBody>
      </p:sp>
    </p:spTree>
    <p:extLst>
      <p:ext uri="{BB962C8B-B14F-4D97-AF65-F5344CB8AC3E}">
        <p14:creationId xmlns:p14="http://schemas.microsoft.com/office/powerpoint/2010/main" val="125107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CEFCCE-048C-6583-8262-7CF178698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6C78CD-27B6-BD60-6480-5993B6323CAD}"/>
              </a:ext>
            </a:extLst>
          </p:cNvPr>
          <p:cNvSpPr txBox="1"/>
          <p:nvPr/>
        </p:nvSpPr>
        <p:spPr>
          <a:xfrm>
            <a:off x="2087724" y="3219822"/>
            <a:ext cx="595868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Выбираем «Заседание отчетно-выборного собрания ППО»</a:t>
            </a:r>
          </a:p>
        </p:txBody>
      </p:sp>
    </p:spTree>
    <p:extLst>
      <p:ext uri="{BB962C8B-B14F-4D97-AF65-F5344CB8AC3E}">
        <p14:creationId xmlns:p14="http://schemas.microsoft.com/office/powerpoint/2010/main" val="140645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B9CD33-3175-88E8-361F-59B5E10B8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30E7AB-EB2C-B426-0789-E9101A016CB5}"/>
              </a:ext>
            </a:extLst>
          </p:cNvPr>
          <p:cNvSpPr txBox="1"/>
          <p:nvPr/>
        </p:nvSpPr>
        <p:spPr>
          <a:xfrm>
            <a:off x="2591780" y="3075806"/>
            <a:ext cx="476778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Появится новая вкладка «Создать форму ОВ». </a:t>
            </a:r>
          </a:p>
          <a:p>
            <a:r>
              <a:rPr lang="ru-RU" dirty="0">
                <a:solidFill>
                  <a:srgbClr val="005FAC"/>
                </a:solidFill>
              </a:rPr>
              <a:t>На данном этапе в нее заходить не нужно.</a:t>
            </a:r>
          </a:p>
        </p:txBody>
      </p:sp>
    </p:spTree>
    <p:extLst>
      <p:ext uri="{BB962C8B-B14F-4D97-AF65-F5344CB8AC3E}">
        <p14:creationId xmlns:p14="http://schemas.microsoft.com/office/powerpoint/2010/main" val="159934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C8177E-F566-FC2F-AF1E-1CAB0E04E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099A15-0D5A-FC5E-55D4-AF1CCC54B3F4}"/>
              </a:ext>
            </a:extLst>
          </p:cNvPr>
          <p:cNvSpPr txBox="1"/>
          <p:nvPr/>
        </p:nvSpPr>
        <p:spPr>
          <a:xfrm>
            <a:off x="1763688" y="3399842"/>
            <a:ext cx="606448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Заполняем все необходимые поля, отмеченные красным. </a:t>
            </a:r>
          </a:p>
        </p:txBody>
      </p:sp>
    </p:spTree>
    <p:extLst>
      <p:ext uri="{BB962C8B-B14F-4D97-AF65-F5344CB8AC3E}">
        <p14:creationId xmlns:p14="http://schemas.microsoft.com/office/powerpoint/2010/main" val="226210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78A9B4-B6FA-A183-6E09-E3FA45858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" y="0"/>
            <a:ext cx="9143999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92CDFF-A78A-0035-4924-FAB98405082C}"/>
              </a:ext>
            </a:extLst>
          </p:cNvPr>
          <p:cNvSpPr txBox="1"/>
          <p:nvPr/>
        </p:nvSpPr>
        <p:spPr>
          <a:xfrm>
            <a:off x="1907704" y="2573794"/>
            <a:ext cx="53210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Переходим во вкладку «Участники». Добавляем ЧП.</a:t>
            </a:r>
          </a:p>
        </p:txBody>
      </p:sp>
    </p:spTree>
    <p:extLst>
      <p:ext uri="{BB962C8B-B14F-4D97-AF65-F5344CB8AC3E}">
        <p14:creationId xmlns:p14="http://schemas.microsoft.com/office/powerpoint/2010/main" val="265873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6A2A11-6C33-7DA0-B99A-0B58A00C7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489" y="-2848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29CFF-FAFF-0A8B-877B-EE0A71CA16EC}"/>
              </a:ext>
            </a:extLst>
          </p:cNvPr>
          <p:cNvSpPr txBox="1"/>
          <p:nvPr/>
        </p:nvSpPr>
        <p:spPr>
          <a:xfrm>
            <a:off x="1182739" y="3363838"/>
            <a:ext cx="584038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Ставим галочку в столбце «Был». Нажимаем «Записать». </a:t>
            </a:r>
          </a:p>
          <a:p>
            <a:r>
              <a:rPr lang="ru-RU" dirty="0">
                <a:solidFill>
                  <a:srgbClr val="005FAC"/>
                </a:solidFill>
              </a:rPr>
              <a:t>Переходим во вкладку «Общее».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58D601-C345-9985-8526-AD993A003EBF}"/>
              </a:ext>
            </a:extLst>
          </p:cNvPr>
          <p:cNvSpPr/>
          <p:nvPr/>
        </p:nvSpPr>
        <p:spPr>
          <a:xfrm>
            <a:off x="971600" y="447514"/>
            <a:ext cx="504056" cy="180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F8C5679-DD3E-6834-4C9E-C90C7203C096}"/>
              </a:ext>
            </a:extLst>
          </p:cNvPr>
          <p:cNvSpPr/>
          <p:nvPr/>
        </p:nvSpPr>
        <p:spPr>
          <a:xfrm>
            <a:off x="0" y="631524"/>
            <a:ext cx="395536" cy="180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1DDF579-A772-5278-4C30-A10C2B90FB80}"/>
              </a:ext>
            </a:extLst>
          </p:cNvPr>
          <p:cNvCxnSpPr>
            <a:cxnSpLocks/>
          </p:cNvCxnSpPr>
          <p:nvPr/>
        </p:nvCxnSpPr>
        <p:spPr>
          <a:xfrm flipH="1" flipV="1">
            <a:off x="432667" y="837547"/>
            <a:ext cx="432048" cy="2599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867B39E-A9C6-8E06-619F-7DB676156FBF}"/>
              </a:ext>
            </a:extLst>
          </p:cNvPr>
          <p:cNvCxnSpPr>
            <a:cxnSpLocks/>
          </p:cNvCxnSpPr>
          <p:nvPr/>
        </p:nvCxnSpPr>
        <p:spPr>
          <a:xfrm flipH="1">
            <a:off x="1655676" y="537524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7502758-630E-7AC7-B531-0A0E46B62E3B}"/>
              </a:ext>
            </a:extLst>
          </p:cNvPr>
          <p:cNvCxnSpPr>
            <a:cxnSpLocks/>
          </p:cNvCxnSpPr>
          <p:nvPr/>
        </p:nvCxnSpPr>
        <p:spPr>
          <a:xfrm flipV="1">
            <a:off x="395536" y="3039802"/>
            <a:ext cx="0" cy="4671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E8A7FB-CD49-E5F3-756F-FC07DA44BB5D}"/>
              </a:ext>
            </a:extLst>
          </p:cNvPr>
          <p:cNvSpPr txBox="1"/>
          <p:nvPr/>
        </p:nvSpPr>
        <p:spPr>
          <a:xfrm>
            <a:off x="2195735" y="352858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FAC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8B9D53-254C-2D1D-ED84-1629497F7281}"/>
              </a:ext>
            </a:extLst>
          </p:cNvPr>
          <p:cNvSpPr txBox="1"/>
          <p:nvPr/>
        </p:nvSpPr>
        <p:spPr>
          <a:xfrm>
            <a:off x="234899" y="3519210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FAC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92AB72-152B-27D8-AC84-CB038742D34B}"/>
              </a:ext>
            </a:extLst>
          </p:cNvPr>
          <p:cNvSpPr txBox="1"/>
          <p:nvPr/>
        </p:nvSpPr>
        <p:spPr>
          <a:xfrm>
            <a:off x="828092" y="902498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FA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91284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DA177-6DA0-7CEC-47BB-4B976A5C6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C63D48-0B18-69E2-31BF-56208E517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DC3B41-4714-0815-492B-A9C415A933F1}"/>
              </a:ext>
            </a:extLst>
          </p:cNvPr>
          <p:cNvSpPr txBox="1"/>
          <p:nvPr/>
        </p:nvSpPr>
        <p:spPr>
          <a:xfrm>
            <a:off x="641128" y="3507854"/>
            <a:ext cx="576683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Пункты 5.1-5.3 заполняются автоматически из вкладок </a:t>
            </a:r>
          </a:p>
          <a:p>
            <a:r>
              <a:rPr lang="ru-RU" dirty="0">
                <a:solidFill>
                  <a:srgbClr val="005FAC"/>
                </a:solidFill>
              </a:rPr>
              <a:t>«Председатель» и «Профактив» паспорта ППО. </a:t>
            </a:r>
          </a:p>
          <a:p>
            <a:r>
              <a:rPr lang="ru-RU" dirty="0">
                <a:solidFill>
                  <a:srgbClr val="005FAC"/>
                </a:solidFill>
              </a:rPr>
              <a:t>Их необходимо заполнить до формирования отчета 1-ОВ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7A0736-3626-B4E7-13F5-A724B1AD1B55}"/>
              </a:ext>
            </a:extLst>
          </p:cNvPr>
          <p:cNvSpPr/>
          <p:nvPr/>
        </p:nvSpPr>
        <p:spPr>
          <a:xfrm>
            <a:off x="2771800" y="339502"/>
            <a:ext cx="792088" cy="180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9C0B40BC-826B-645C-6587-160FC1718015}"/>
              </a:ext>
            </a:extLst>
          </p:cNvPr>
          <p:cNvCxnSpPr>
            <a:cxnSpLocks/>
          </p:cNvCxnSpPr>
          <p:nvPr/>
        </p:nvCxnSpPr>
        <p:spPr>
          <a:xfrm flipH="1" flipV="1">
            <a:off x="3635896" y="591530"/>
            <a:ext cx="36004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298B0E-5F2E-DD70-F9D5-45CB2662D95B}"/>
              </a:ext>
            </a:extLst>
          </p:cNvPr>
          <p:cNvSpPr txBox="1"/>
          <p:nvPr/>
        </p:nvSpPr>
        <p:spPr>
          <a:xfrm>
            <a:off x="3995936" y="785203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FAC"/>
                </a:solidFill>
              </a:rPr>
              <a:t>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22BC29-3C2C-DB04-37F4-55DA56315582}"/>
              </a:ext>
            </a:extLst>
          </p:cNvPr>
          <p:cNvSpPr/>
          <p:nvPr/>
        </p:nvSpPr>
        <p:spPr>
          <a:xfrm>
            <a:off x="0" y="331095"/>
            <a:ext cx="1259632" cy="180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93E3D82-14BB-B850-09B0-FE80FF46B9C2}"/>
              </a:ext>
            </a:extLst>
          </p:cNvPr>
          <p:cNvCxnSpPr>
            <a:cxnSpLocks/>
          </p:cNvCxnSpPr>
          <p:nvPr/>
        </p:nvCxnSpPr>
        <p:spPr>
          <a:xfrm flipV="1">
            <a:off x="503548" y="591530"/>
            <a:ext cx="0" cy="294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7BF7D8-2D18-A433-EC85-F64F9A4A2227}"/>
              </a:ext>
            </a:extLst>
          </p:cNvPr>
          <p:cNvSpPr txBox="1"/>
          <p:nvPr/>
        </p:nvSpPr>
        <p:spPr>
          <a:xfrm>
            <a:off x="377788" y="790627"/>
            <a:ext cx="395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5FAC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1886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ECB795-AFBF-0B7B-ED83-15DEB083E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4F2E2C-14D6-75C0-620B-3B3677E56B81}"/>
              </a:ext>
            </a:extLst>
          </p:cNvPr>
          <p:cNvSpPr txBox="1"/>
          <p:nvPr/>
        </p:nvSpPr>
        <p:spPr>
          <a:xfrm>
            <a:off x="1688582" y="3327834"/>
            <a:ext cx="62107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Зеленая галочка подтверждает, что мероприятие проведено.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E348F85-62A5-471F-5599-484294CED132}"/>
              </a:ext>
            </a:extLst>
          </p:cNvPr>
          <p:cNvCxnSpPr>
            <a:cxnSpLocks/>
          </p:cNvCxnSpPr>
          <p:nvPr/>
        </p:nvCxnSpPr>
        <p:spPr>
          <a:xfrm flipH="1" flipV="1">
            <a:off x="1457654" y="2181674"/>
            <a:ext cx="36004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24278-540B-39BB-901F-C156E75F54CD}"/>
              </a:ext>
            </a:extLst>
          </p:cNvPr>
          <p:cNvSpPr/>
          <p:nvPr/>
        </p:nvSpPr>
        <p:spPr>
          <a:xfrm>
            <a:off x="1223628" y="1959682"/>
            <a:ext cx="234026" cy="180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660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645C52-6883-6BE1-4A31-C480431A0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FDE8FE-EC49-BF6B-7058-2962E5E8F525}"/>
              </a:ext>
            </a:extLst>
          </p:cNvPr>
          <p:cNvSpPr txBox="1"/>
          <p:nvPr/>
        </p:nvSpPr>
        <p:spPr>
          <a:xfrm>
            <a:off x="2771800" y="2895786"/>
            <a:ext cx="38218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FAC"/>
                </a:solidFill>
              </a:rPr>
              <a:t>Посмотреть или скачать форму 1-ОВ</a:t>
            </a:r>
          </a:p>
        </p:txBody>
      </p:sp>
    </p:spTree>
    <p:extLst>
      <p:ext uri="{BB962C8B-B14F-4D97-AF65-F5344CB8AC3E}">
        <p14:creationId xmlns:p14="http://schemas.microsoft.com/office/powerpoint/2010/main" val="437654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149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титул</vt:lpstr>
      <vt:lpstr>4_титул</vt:lpstr>
      <vt:lpstr>5_титул</vt:lpstr>
      <vt:lpstr>8_титул</vt:lpstr>
      <vt:lpstr>7_титул</vt:lpstr>
      <vt:lpstr>6_титул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Golubev</dc:creator>
  <cp:lastModifiedBy>Yarullin</cp:lastModifiedBy>
  <cp:revision>52</cp:revision>
  <dcterms:created xsi:type="dcterms:W3CDTF">2024-01-18T11:09:49Z</dcterms:created>
  <dcterms:modified xsi:type="dcterms:W3CDTF">2024-03-20T10:29:54Z</dcterms:modified>
</cp:coreProperties>
</file>